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16" name="15 Marcador de número de diapositiva"/>
          <p:cNvSpPr>
            <a:spLocks noGrp="1"/>
          </p:cNvSpPr>
          <p:nvPr>
            <p:ph type="sldNum" sz="quarter" idx="11"/>
          </p:nvPr>
        </p:nvSpPr>
        <p:spPr/>
        <p:txBody>
          <a:bodyPr/>
          <a:lstStyle/>
          <a:p>
            <a:fld id="{CA629659-9BA2-4FDE-82D2-0BAD0D6FEE0E}" type="slidenum">
              <a:rPr lang="es-MX" smtClean="0"/>
              <a:t>‹Nº›</a:t>
            </a:fld>
            <a:endParaRPr lang="es-MX"/>
          </a:p>
        </p:txBody>
      </p:sp>
      <p:sp>
        <p:nvSpPr>
          <p:cNvPr id="17" name="16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629659-9BA2-4FDE-82D2-0BAD0D6FEE0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629659-9BA2-4FDE-82D2-0BAD0D6FEE0E}"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C26BB2A7-211F-46BF-BFC3-CFB4D22B1993}" type="datetimeFigureOut">
              <a:rPr lang="es-MX" smtClean="0"/>
              <a:t>26/05/2013</a:t>
            </a:fld>
            <a:endParaRPr lang="es-MX"/>
          </a:p>
        </p:txBody>
      </p:sp>
      <p:sp>
        <p:nvSpPr>
          <p:cNvPr id="15" name="14 Marcador de número de diapositiva"/>
          <p:cNvSpPr>
            <a:spLocks noGrp="1"/>
          </p:cNvSpPr>
          <p:nvPr>
            <p:ph type="sldNum" sz="quarter" idx="15"/>
          </p:nvPr>
        </p:nvSpPr>
        <p:spPr/>
        <p:txBody>
          <a:bodyPr/>
          <a:lstStyle>
            <a:lvl1pPr algn="ctr">
              <a:defRPr/>
            </a:lvl1pPr>
          </a:lstStyle>
          <a:p>
            <a:fld id="{CA629659-9BA2-4FDE-82D2-0BAD0D6FEE0E}" type="slidenum">
              <a:rPr lang="es-MX" smtClean="0"/>
              <a:t>‹Nº›</a:t>
            </a:fld>
            <a:endParaRPr lang="es-MX"/>
          </a:p>
        </p:txBody>
      </p:sp>
      <p:sp>
        <p:nvSpPr>
          <p:cNvPr id="16" name="15 Marcador de pie de página"/>
          <p:cNvSpPr>
            <a:spLocks noGrp="1"/>
          </p:cNvSpPr>
          <p:nvPr>
            <p:ph type="ftr" sz="quarter" idx="16"/>
          </p:nvPr>
        </p:nvSpPr>
        <p:spPr/>
        <p:txBody>
          <a:bodyPr/>
          <a:lstStyle/>
          <a:p>
            <a:endParaRPr lang="es-MX"/>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629659-9BA2-4FDE-82D2-0BAD0D6FEE0E}" type="slidenum">
              <a:rPr lang="es-MX" smtClean="0"/>
              <a:t>‹Nº›</a:t>
            </a:fld>
            <a:endParaRPr lang="es-MX"/>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629659-9BA2-4FDE-82D2-0BAD0D6FEE0E}"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CA629659-9BA2-4FDE-82D2-0BAD0D6FEE0E}" type="slidenum">
              <a:rPr lang="es-MX" smtClean="0"/>
              <a:t>‹Nº›</a:t>
            </a:fld>
            <a:endParaRPr lang="es-MX"/>
          </a:p>
        </p:txBody>
      </p:sp>
      <p:sp>
        <p:nvSpPr>
          <p:cNvPr id="8" name="7 Marcador de pie de página"/>
          <p:cNvSpPr>
            <a:spLocks noGrp="1"/>
          </p:cNvSpPr>
          <p:nvPr>
            <p:ph type="ftr" sz="quarter" idx="11"/>
          </p:nvPr>
        </p:nvSpPr>
        <p:spPr/>
        <p:txBody>
          <a:bodyPr/>
          <a:lstStyle/>
          <a:p>
            <a:endParaRPr lang="es-MX"/>
          </a:p>
        </p:txBody>
      </p:sp>
      <p:sp>
        <p:nvSpPr>
          <p:cNvPr id="7" name="6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A629659-9BA2-4FDE-82D2-0BAD0D6FEE0E}"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A629659-9BA2-4FDE-82D2-0BAD0D6FEE0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C26BB2A7-211F-46BF-BFC3-CFB4D22B1993}" type="datetimeFigureOut">
              <a:rPr lang="es-MX" smtClean="0"/>
              <a:t>26/05/2013</a:t>
            </a:fld>
            <a:endParaRPr lang="es-MX"/>
          </a:p>
        </p:txBody>
      </p:sp>
      <p:sp>
        <p:nvSpPr>
          <p:cNvPr id="9" name="8 Marcador de número de diapositiva"/>
          <p:cNvSpPr>
            <a:spLocks noGrp="1"/>
          </p:cNvSpPr>
          <p:nvPr>
            <p:ph type="sldNum" sz="quarter" idx="15"/>
          </p:nvPr>
        </p:nvSpPr>
        <p:spPr/>
        <p:txBody>
          <a:bodyPr/>
          <a:lstStyle/>
          <a:p>
            <a:fld id="{CA629659-9BA2-4FDE-82D2-0BAD0D6FEE0E}" type="slidenum">
              <a:rPr lang="es-MX" smtClean="0"/>
              <a:t>‹Nº›</a:t>
            </a:fld>
            <a:endParaRPr lang="es-MX"/>
          </a:p>
        </p:txBody>
      </p:sp>
      <p:sp>
        <p:nvSpPr>
          <p:cNvPr id="10" name="9 Marcador de pie de página"/>
          <p:cNvSpPr>
            <a:spLocks noGrp="1"/>
          </p:cNvSpPr>
          <p:nvPr>
            <p:ph type="ftr" sz="quarter" idx="16"/>
          </p:nvPr>
        </p:nvSpPr>
        <p:spPr/>
        <p:txBody>
          <a:bodyPr/>
          <a:lstStyle/>
          <a:p>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C26BB2A7-211F-46BF-BFC3-CFB4D22B1993}" type="datetimeFigureOut">
              <a:rPr lang="es-MX" smtClean="0"/>
              <a:t>26/05/2013</a:t>
            </a:fld>
            <a:endParaRPr lang="es-MX"/>
          </a:p>
        </p:txBody>
      </p:sp>
      <p:sp>
        <p:nvSpPr>
          <p:cNvPr id="9" name="8 Marcador de número de diapositiva"/>
          <p:cNvSpPr>
            <a:spLocks noGrp="1"/>
          </p:cNvSpPr>
          <p:nvPr>
            <p:ph type="sldNum" sz="quarter" idx="11"/>
          </p:nvPr>
        </p:nvSpPr>
        <p:spPr/>
        <p:txBody>
          <a:bodyPr/>
          <a:lstStyle/>
          <a:p>
            <a:fld id="{CA629659-9BA2-4FDE-82D2-0BAD0D6FEE0E}" type="slidenum">
              <a:rPr lang="es-MX" smtClean="0"/>
              <a:t>‹Nº›</a:t>
            </a:fld>
            <a:endParaRPr lang="es-MX"/>
          </a:p>
        </p:txBody>
      </p:sp>
      <p:sp>
        <p:nvSpPr>
          <p:cNvPr id="10" name="9 Marcador de pie de página"/>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26BB2A7-211F-46BF-BFC3-CFB4D22B1993}" type="datetimeFigureOut">
              <a:rPr lang="es-MX" smtClean="0"/>
              <a:t>26/05/2013</a:t>
            </a:fld>
            <a:endParaRPr lang="es-MX"/>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MX"/>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A629659-9BA2-4FDE-82D2-0BAD0D6FEE0E}" type="slidenum">
              <a:rPr lang="es-MX" smtClean="0"/>
              <a:t>‹Nº›</a:t>
            </a:fld>
            <a:endParaRPr lang="es-MX"/>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panoramio.com/photo/57150789" TargetMode="External"/><Relationship Id="rId1" Type="http://schemas.openxmlformats.org/officeDocument/2006/relationships/slideLayout" Target="../slideLayouts/slideLayout2.xml"/><Relationship Id="rId6" Type="http://schemas.openxmlformats.org/officeDocument/2006/relationships/hyperlink" Target="http://www.panoramio.com/photo/6977580" TargetMode="External"/><Relationship Id="rId5" Type="http://schemas.openxmlformats.org/officeDocument/2006/relationships/image" Target="../media/image5.jpeg"/><Relationship Id="rId4" Type="http://schemas.openxmlformats.org/officeDocument/2006/relationships/hyperlink" Target="http://www.panoramio.com/photo/5715079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mx/url?sa=i&amp;rct=j&amp;q=imagen+de+una+jacaranda&amp;source=images&amp;cd=&amp;cad=rja&amp;docid=OkkDPEPR5jidnM&amp;tbnid=KsgKB1ZsOqhNCM:&amp;ved=0CAUQjRw&amp;url=http://miscuentosmimundo.blogspot.com/2012/11/jacarandaes.html&amp;ei=zECQUYzsEITs8gSbyYD4BA&amp;bvm=bv.46340616,d.dmQ&amp;psig=AFQjCNGz8PbdM_WeGG9omvKzO08v9Qf5tA&amp;ust=1368494659413703"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mx/url?sa=i&amp;rct=j&amp;q=imagen+del+dr.+jose+maria+luis+mora&amp;source=images&amp;cd=&amp;cad=rja&amp;docid=uY33Qgbddro_qM&amp;tbnid=H_Sm1b9JCkkNIM:&amp;ved=0CAUQjRw&amp;url=http://www.biografiasyvidas.com/biografia/m/mora_jose_maria_luis.htm&amp;ei=LkOQUY35HMKWrgHymoCICg&amp;bvm=bv.46340616,d.aWM&amp;psig=AFQjCNHPTNwC_7JShk2fDi0eZ9eDkxHotg&amp;ust=13684952567471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MX" dirty="0" smtClean="0"/>
          </a:p>
          <a:p>
            <a:endParaRPr lang="es-MX" dirty="0"/>
          </a:p>
          <a:p>
            <a:endParaRPr lang="es-MX" dirty="0" smtClean="0"/>
          </a:p>
          <a:p>
            <a:endParaRPr lang="es-MX" dirty="0"/>
          </a:p>
          <a:p>
            <a:endParaRPr lang="es-MX" dirty="0" smtClean="0"/>
          </a:p>
          <a:p>
            <a:endParaRPr lang="es-MX" dirty="0"/>
          </a:p>
        </p:txBody>
      </p:sp>
      <p:sp>
        <p:nvSpPr>
          <p:cNvPr id="2" name="1 Título"/>
          <p:cNvSpPr>
            <a:spLocks noGrp="1"/>
          </p:cNvSpPr>
          <p:nvPr>
            <p:ph type="ctrTitle"/>
          </p:nvPr>
        </p:nvSpPr>
        <p:spPr>
          <a:xfrm>
            <a:off x="457200" y="785794"/>
            <a:ext cx="8305800" cy="2629138"/>
          </a:xfrm>
        </p:spPr>
        <p:txBody>
          <a:bodyPr>
            <a:normAutofit fontScale="90000"/>
          </a:bodyPr>
          <a:lstStyle/>
          <a:p>
            <a:r>
              <a:rPr lang="es-MX" dirty="0" smtClean="0"/>
              <a:t/>
            </a:r>
            <a:br>
              <a:rPr lang="es-MX" dirty="0" smtClean="0"/>
            </a:br>
            <a:r>
              <a:rPr lang="es-MX" dirty="0"/>
              <a:t/>
            </a:r>
            <a:br>
              <a:rPr lang="es-MX" dirty="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sz="3600" b="1" dirty="0" smtClean="0"/>
              <a:t>ESCUELA PRIMARIA </a:t>
            </a:r>
            <a:br>
              <a:rPr lang="es-MX" sz="3600" b="1" dirty="0" smtClean="0"/>
            </a:br>
            <a:r>
              <a:rPr lang="es-MX" sz="3600" b="1" dirty="0" smtClean="0"/>
              <a:t>“Dr. José María Luis Mora”</a:t>
            </a:r>
            <a:br>
              <a:rPr lang="es-MX" sz="3600" b="1" dirty="0" smtClean="0"/>
            </a:br>
            <a:r>
              <a:rPr lang="es-MX" sz="3600" b="1" dirty="0" smtClean="0"/>
              <a:t>Crónica Ilustrada</a:t>
            </a:r>
            <a:br>
              <a:rPr lang="es-MX" sz="3600" b="1" dirty="0" smtClean="0"/>
            </a:br>
            <a:r>
              <a:rPr lang="es-MX" sz="3600" b="1" dirty="0" smtClean="0"/>
              <a:t>Componente a analizar: Cultural</a:t>
            </a:r>
            <a:br>
              <a:rPr lang="es-MX" sz="3600" b="1" dirty="0" smtClean="0"/>
            </a:br>
            <a:r>
              <a:rPr lang="es-MX" sz="3600" b="1" dirty="0" smtClean="0"/>
              <a:t>Elaboró: María Guadalupe Guevara Galván</a:t>
            </a:r>
            <a:br>
              <a:rPr lang="es-MX" sz="3600" b="1" dirty="0" smtClean="0"/>
            </a:br>
            <a:endParaRPr lang="es-MX"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La maestra Encarnación, quien era la directora</a:t>
            </a:r>
          </a:p>
          <a:p>
            <a:r>
              <a:rPr lang="es-MX" dirty="0"/>
              <a:t>La maestra Magdalena Cervantes</a:t>
            </a:r>
          </a:p>
          <a:p>
            <a:r>
              <a:rPr lang="es-MX" dirty="0"/>
              <a:t>El </a:t>
            </a:r>
            <a:r>
              <a:rPr lang="es-MX" dirty="0" err="1"/>
              <a:t>profr</a:t>
            </a:r>
            <a:r>
              <a:rPr lang="es-MX" dirty="0"/>
              <a:t>. José </a:t>
            </a:r>
            <a:r>
              <a:rPr lang="es-MX" dirty="0" err="1"/>
              <a:t>Angel</a:t>
            </a:r>
            <a:r>
              <a:rPr lang="es-MX" dirty="0"/>
              <a:t> Sarabia </a:t>
            </a:r>
          </a:p>
          <a:p>
            <a:r>
              <a:rPr lang="es-MX" dirty="0"/>
              <a:t>La maestra </a:t>
            </a:r>
            <a:r>
              <a:rPr lang="es-MX" dirty="0" err="1"/>
              <a:t>Yazmin</a:t>
            </a:r>
            <a:r>
              <a:rPr lang="es-MX" dirty="0"/>
              <a:t> Peña Ballesteros</a:t>
            </a:r>
          </a:p>
          <a:p>
            <a:r>
              <a:rPr lang="es-MX" dirty="0"/>
              <a:t>La maestra </a:t>
            </a:r>
            <a:r>
              <a:rPr lang="es-MX" dirty="0" smtClean="0"/>
              <a:t>Guadalupe </a:t>
            </a:r>
            <a:r>
              <a:rPr lang="es-MX" dirty="0"/>
              <a:t>González </a:t>
            </a:r>
            <a:r>
              <a:rPr lang="es-MX" dirty="0" smtClean="0"/>
              <a:t>Villegas</a:t>
            </a:r>
          </a:p>
          <a:p>
            <a:pPr>
              <a:buNone/>
            </a:pPr>
            <a:endParaRPr lang="es-MX" dirty="0"/>
          </a:p>
        </p:txBody>
      </p:sp>
      <p:sp>
        <p:nvSpPr>
          <p:cNvPr id="2" name="1 Título"/>
          <p:cNvSpPr>
            <a:spLocks noGrp="1"/>
          </p:cNvSpPr>
          <p:nvPr>
            <p:ph type="title"/>
          </p:nvPr>
        </p:nvSpPr>
        <p:spPr/>
        <p:txBody>
          <a:bodyPr/>
          <a:lstStyle/>
          <a:p>
            <a:r>
              <a:rPr lang="es-MX" dirty="0" smtClean="0"/>
              <a:t>Docentes que laboraban.</a:t>
            </a:r>
            <a:endParaRPr lang="es-MX" dirty="0"/>
          </a:p>
        </p:txBody>
      </p:sp>
      <p:pic>
        <p:nvPicPr>
          <p:cNvPr id="7" name="Picture 3" descr="C:\Users\jairo\Pictures\imagesCA8O759J.jpg"/>
          <p:cNvPicPr>
            <a:picLocks noChangeAspect="1" noChangeArrowheads="1"/>
          </p:cNvPicPr>
          <p:nvPr/>
        </p:nvPicPr>
        <p:blipFill>
          <a:blip r:embed="rId2"/>
          <a:srcRect/>
          <a:stretch>
            <a:fillRect/>
          </a:stretch>
        </p:blipFill>
        <p:spPr bwMode="auto">
          <a:xfrm>
            <a:off x="2714612" y="4143380"/>
            <a:ext cx="2928958" cy="20002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MX" dirty="0"/>
              <a:t>Con el paso del tiempo se redujo el espacio de esta escuela, ya que se donó una parte para la escuela Telesecundaria, para el Preescolar y para la Primaria Estatal, quedando el terreno de aprox. 50 </a:t>
            </a:r>
            <a:r>
              <a:rPr lang="es-MX" dirty="0" err="1"/>
              <a:t>mts</a:t>
            </a:r>
            <a:r>
              <a:rPr lang="es-MX" dirty="0"/>
              <a:t>. x 130 </a:t>
            </a:r>
            <a:r>
              <a:rPr lang="es-MX" dirty="0" err="1"/>
              <a:t>mts</a:t>
            </a:r>
            <a:r>
              <a:rPr lang="es-MX" dirty="0"/>
              <a:t>. de fondo.</a:t>
            </a:r>
          </a:p>
          <a:p>
            <a:r>
              <a:rPr lang="es-MX" dirty="0"/>
              <a:t>En 1982 se construyó la cancha de básquet bol estando como responsable de la comisión de acción social el </a:t>
            </a:r>
            <a:r>
              <a:rPr lang="es-MX" dirty="0" err="1"/>
              <a:t>profr</a:t>
            </a:r>
            <a:r>
              <a:rPr lang="es-MX" dirty="0"/>
              <a:t>, José Ángel Sarabia.</a:t>
            </a:r>
          </a:p>
          <a:p>
            <a:r>
              <a:rPr lang="es-MX" dirty="0"/>
              <a:t>En 1986 la escuela era limitada por una cerca de madera, el patio era  jardín, la dirección era la casita de madera que antes se utilizaba de salón de clases.</a:t>
            </a:r>
          </a:p>
          <a:p>
            <a:r>
              <a:rPr lang="es-MX" dirty="0"/>
              <a:t>Se construyeron 2 bodegas, las cuales adaptaron como salones, con el apoyo de los padres de familia.</a:t>
            </a:r>
          </a:p>
          <a:p>
            <a:r>
              <a:rPr lang="es-MX" dirty="0"/>
              <a:t>En el año 1992 se construyó otra aula a un lado de que es actualmente el campo de futbol, con apoyo de la sociedad de padres de familia.</a:t>
            </a:r>
          </a:p>
          <a:p>
            <a:r>
              <a:rPr lang="es-MX" dirty="0"/>
              <a:t>En ese tiempo se acostumbraba que las madres de familia entraran durante el recreo a convivir y compartir los alimentos con sus hijos.</a:t>
            </a:r>
          </a:p>
          <a:p>
            <a:r>
              <a:rPr lang="es-MX" dirty="0"/>
              <a:t>Algunos ciclos escolares después, el patio se remodeló y se colocó cemento formando con éste el patio cívico, posteriormente se le dio forma al campo de futbol.</a:t>
            </a:r>
          </a:p>
          <a:p>
            <a:endParaRPr lang="es-MX" dirty="0"/>
          </a:p>
        </p:txBody>
      </p:sp>
      <p:sp>
        <p:nvSpPr>
          <p:cNvPr id="2" name="1 Título"/>
          <p:cNvSpPr>
            <a:spLocks noGrp="1"/>
          </p:cNvSpPr>
          <p:nvPr>
            <p:ph type="title"/>
          </p:nvPr>
        </p:nvSpPr>
        <p:spPr>
          <a:xfrm>
            <a:off x="457200" y="274638"/>
            <a:ext cx="8229600" cy="368280"/>
          </a:xfrm>
        </p:spPr>
        <p:txBody>
          <a:bodyPr>
            <a:normAutofit fontScale="90000"/>
          </a:bodyPr>
          <a:lstStyle/>
          <a:p>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a:t>Los directores que durante estos años han estado dirigiendo la escuela son:</a:t>
            </a:r>
          </a:p>
          <a:p>
            <a:r>
              <a:rPr lang="es-MX" dirty="0"/>
              <a:t>Mtra. </a:t>
            </a:r>
            <a:r>
              <a:rPr lang="es-MX" dirty="0" err="1"/>
              <a:t>Obdulia</a:t>
            </a:r>
            <a:r>
              <a:rPr lang="es-MX" dirty="0"/>
              <a:t> Jaime Durán</a:t>
            </a:r>
          </a:p>
          <a:p>
            <a:r>
              <a:rPr lang="es-MX" dirty="0"/>
              <a:t>Mtro. Alfredo </a:t>
            </a:r>
            <a:r>
              <a:rPr lang="es-MX" dirty="0" err="1"/>
              <a:t>Ortíz</a:t>
            </a:r>
            <a:endParaRPr lang="es-MX" dirty="0"/>
          </a:p>
          <a:p>
            <a:r>
              <a:rPr lang="es-MX" dirty="0"/>
              <a:t>Mtro. José Bravo Ponce</a:t>
            </a:r>
          </a:p>
          <a:p>
            <a:r>
              <a:rPr lang="es-MX" dirty="0"/>
              <a:t>Mtro. José Luis </a:t>
            </a:r>
            <a:r>
              <a:rPr lang="es-MX" dirty="0" err="1"/>
              <a:t>Escareño</a:t>
            </a:r>
            <a:r>
              <a:rPr lang="es-MX" dirty="0"/>
              <a:t>, durante su permanencia se construyeron los últimos 5 salones que están en la parte norte de la escuela.</a:t>
            </a:r>
          </a:p>
          <a:p>
            <a:endParaRPr lang="es-MX" dirty="0"/>
          </a:p>
        </p:txBody>
      </p:sp>
      <p:sp>
        <p:nvSpPr>
          <p:cNvPr id="2" name="1 Título"/>
          <p:cNvSpPr>
            <a:spLocks noGrp="1"/>
          </p:cNvSpPr>
          <p:nvPr>
            <p:ph type="title"/>
          </p:nvPr>
        </p:nvSpPr>
        <p:spPr/>
        <p:txBody>
          <a:bodyPr/>
          <a:lstStyle/>
          <a:p>
            <a:r>
              <a:rPr lang="es-MX" dirty="0" smtClean="0"/>
              <a:t>Directores </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MX" dirty="0"/>
              <a:t>La maestra Edith Cuenca Piedra es quien actualmente funge como directora de la escuela, llegó en el año 2006.</a:t>
            </a:r>
          </a:p>
          <a:p>
            <a:r>
              <a:rPr lang="es-MX" dirty="0"/>
              <a:t>Durante su permanencia existen cambios notorios, sobre todo en las áreas verdes, ahora las jardineras tienen muchos rosales, los cuales dan color a los patios y espacios de la institución.</a:t>
            </a:r>
          </a:p>
          <a:p>
            <a:r>
              <a:rPr lang="es-MX" dirty="0"/>
              <a:t>Muchos son los docentes que han laborado en esta institución, algunos han permanecido por más de 20 años, durante los cuales han sido testigos de los cambios que ha sufrido el edificio escolar.</a:t>
            </a:r>
          </a:p>
        </p:txBody>
      </p:sp>
      <p:sp>
        <p:nvSpPr>
          <p:cNvPr id="2" name="1 Título"/>
          <p:cNvSpPr>
            <a:spLocks noGrp="1"/>
          </p:cNvSpPr>
          <p:nvPr>
            <p:ph type="title"/>
          </p:nvPr>
        </p:nvSpPr>
        <p:spPr/>
        <p:txBody>
          <a:bodyPr/>
          <a:lstStyle/>
          <a:p>
            <a:r>
              <a:rPr lang="es-MX" dirty="0" smtClean="0"/>
              <a:t>directores</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airo\Pictures\P1000062.JPG"/>
          <p:cNvPicPr>
            <a:picLocks noGrp="1"/>
          </p:cNvPicPr>
          <p:nvPr>
            <p:ph idx="1"/>
          </p:nvPr>
        </p:nvPicPr>
        <p:blipFill>
          <a:blip r:embed="rId2" cstate="print"/>
          <a:srcRect/>
          <a:stretch>
            <a:fillRect/>
          </a:stretch>
        </p:blipFill>
        <p:spPr bwMode="auto">
          <a:xfrm>
            <a:off x="714348" y="1214422"/>
            <a:ext cx="2913611" cy="2059739"/>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MX" dirty="0" smtClean="0"/>
              <a:t>¿cómo era antes?</a:t>
            </a:r>
            <a:br>
              <a:rPr lang="es-MX" dirty="0" smtClean="0"/>
            </a:br>
            <a:endParaRPr lang="es-MX" dirty="0"/>
          </a:p>
        </p:txBody>
      </p:sp>
      <p:pic>
        <p:nvPicPr>
          <p:cNvPr id="5" name="4 Imagen" descr="C:\Users\jairo\Pictures\P1000064.JPG"/>
          <p:cNvPicPr/>
          <p:nvPr/>
        </p:nvPicPr>
        <p:blipFill>
          <a:blip r:embed="rId3" cstate="print"/>
          <a:srcRect/>
          <a:stretch>
            <a:fillRect/>
          </a:stretch>
        </p:blipFill>
        <p:spPr bwMode="auto">
          <a:xfrm>
            <a:off x="5715008" y="1214422"/>
            <a:ext cx="2637886" cy="1845601"/>
          </a:xfrm>
          <a:prstGeom prst="rect">
            <a:avLst/>
          </a:prstGeom>
          <a:noFill/>
          <a:ln w="9525">
            <a:noFill/>
            <a:miter lim="800000"/>
            <a:headEnd/>
            <a:tailEnd/>
          </a:ln>
        </p:spPr>
      </p:pic>
      <p:pic>
        <p:nvPicPr>
          <p:cNvPr id="6" name="5 Imagen" descr="C:\Users\jairo\Pictures\P1000073.JPG"/>
          <p:cNvPicPr/>
          <p:nvPr/>
        </p:nvPicPr>
        <p:blipFill>
          <a:blip r:embed="rId4" cstate="print"/>
          <a:srcRect/>
          <a:stretch>
            <a:fillRect/>
          </a:stretch>
        </p:blipFill>
        <p:spPr bwMode="auto">
          <a:xfrm>
            <a:off x="642910" y="3714752"/>
            <a:ext cx="3000195" cy="1857388"/>
          </a:xfrm>
          <a:prstGeom prst="rect">
            <a:avLst/>
          </a:prstGeom>
          <a:noFill/>
          <a:ln w="9525">
            <a:noFill/>
            <a:miter lim="800000"/>
            <a:headEnd/>
            <a:tailEnd/>
          </a:ln>
        </p:spPr>
      </p:pic>
      <p:pic>
        <p:nvPicPr>
          <p:cNvPr id="7" name="6 Imagen" descr="C:\Users\jairo\Pictures\P1000075.JPG"/>
          <p:cNvPicPr/>
          <p:nvPr/>
        </p:nvPicPr>
        <p:blipFill>
          <a:blip r:embed="rId5" cstate="print"/>
          <a:srcRect/>
          <a:stretch>
            <a:fillRect/>
          </a:stretch>
        </p:blipFill>
        <p:spPr bwMode="auto">
          <a:xfrm>
            <a:off x="5357818" y="3429000"/>
            <a:ext cx="2928644" cy="1928826"/>
          </a:xfrm>
          <a:prstGeom prst="rect">
            <a:avLst/>
          </a:prstGeom>
          <a:noFill/>
          <a:ln w="9525">
            <a:noFill/>
            <a:miter lim="800000"/>
            <a:headEnd/>
            <a:tailEnd/>
          </a:ln>
        </p:spPr>
      </p:pic>
      <p:pic>
        <p:nvPicPr>
          <p:cNvPr id="8" name="7 Imagen" descr="C:\Users\jairo\Pictures\P1000076.JPG"/>
          <p:cNvPicPr/>
          <p:nvPr/>
        </p:nvPicPr>
        <p:blipFill>
          <a:blip r:embed="rId6" cstate="print"/>
          <a:srcRect/>
          <a:stretch>
            <a:fillRect/>
          </a:stretch>
        </p:blipFill>
        <p:spPr bwMode="auto">
          <a:xfrm>
            <a:off x="3071803" y="1142984"/>
            <a:ext cx="2643206" cy="2071702"/>
          </a:xfrm>
          <a:prstGeom prst="rect">
            <a:avLst/>
          </a:prstGeom>
          <a:noFill/>
          <a:ln w="9525">
            <a:noFill/>
            <a:miter lim="800000"/>
            <a:headEnd/>
            <a:tailEnd/>
          </a:ln>
        </p:spPr>
      </p:pic>
      <p:pic>
        <p:nvPicPr>
          <p:cNvPr id="9" name="8 Imagen" descr="C:\Users\jairo\Pictures\P1000068.JPG"/>
          <p:cNvPicPr/>
          <p:nvPr/>
        </p:nvPicPr>
        <p:blipFill>
          <a:blip r:embed="rId7" cstate="print"/>
          <a:srcRect/>
          <a:stretch>
            <a:fillRect/>
          </a:stretch>
        </p:blipFill>
        <p:spPr bwMode="auto">
          <a:xfrm>
            <a:off x="3286116" y="3929066"/>
            <a:ext cx="2292829" cy="1905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airo\Pictures\P1000078.JPG"/>
          <p:cNvPicPr>
            <a:picLocks noGrp="1"/>
          </p:cNvPicPr>
          <p:nvPr>
            <p:ph idx="1"/>
          </p:nvPr>
        </p:nvPicPr>
        <p:blipFill>
          <a:blip r:embed="rId2" cstate="print"/>
          <a:srcRect/>
          <a:stretch>
            <a:fillRect/>
          </a:stretch>
        </p:blipFill>
        <p:spPr bwMode="auto">
          <a:xfrm>
            <a:off x="1000100" y="1500174"/>
            <a:ext cx="2639291" cy="2053244"/>
          </a:xfrm>
          <a:prstGeom prst="rect">
            <a:avLst/>
          </a:prstGeom>
          <a:noFill/>
          <a:ln w="9525">
            <a:noFill/>
            <a:miter lim="800000"/>
            <a:headEnd/>
            <a:tailEnd/>
          </a:ln>
        </p:spPr>
      </p:pic>
      <p:sp>
        <p:nvSpPr>
          <p:cNvPr id="2" name="1 Título"/>
          <p:cNvSpPr>
            <a:spLocks noGrp="1"/>
          </p:cNvSpPr>
          <p:nvPr>
            <p:ph type="title"/>
          </p:nvPr>
        </p:nvSpPr>
        <p:spPr/>
        <p:txBody>
          <a:bodyPr/>
          <a:lstStyle/>
          <a:p>
            <a:r>
              <a:rPr lang="es-MX" dirty="0" smtClean="0"/>
              <a:t>¿Cómo era antes?</a:t>
            </a:r>
            <a:endParaRPr lang="es-MX" dirty="0"/>
          </a:p>
        </p:txBody>
      </p:sp>
      <p:pic>
        <p:nvPicPr>
          <p:cNvPr id="5" name="4 Imagen" descr="C:\Users\jairo\Pictures\P1000071.JPG"/>
          <p:cNvPicPr/>
          <p:nvPr/>
        </p:nvPicPr>
        <p:blipFill>
          <a:blip r:embed="rId3" cstate="print"/>
          <a:srcRect/>
          <a:stretch>
            <a:fillRect/>
          </a:stretch>
        </p:blipFill>
        <p:spPr bwMode="auto">
          <a:xfrm>
            <a:off x="4786314" y="1428736"/>
            <a:ext cx="2637886" cy="2553419"/>
          </a:xfrm>
          <a:prstGeom prst="rect">
            <a:avLst/>
          </a:prstGeom>
          <a:noFill/>
          <a:ln w="9525">
            <a:noFill/>
            <a:miter lim="800000"/>
            <a:headEnd/>
            <a:tailEnd/>
          </a:ln>
        </p:spPr>
      </p:pic>
      <p:pic>
        <p:nvPicPr>
          <p:cNvPr id="6" name="5 Imagen" descr="C:\Users\jairo\Pictures\P1000081.JPG"/>
          <p:cNvPicPr/>
          <p:nvPr/>
        </p:nvPicPr>
        <p:blipFill>
          <a:blip r:embed="rId4" cstate="print"/>
          <a:srcRect/>
          <a:stretch>
            <a:fillRect/>
          </a:stretch>
        </p:blipFill>
        <p:spPr bwMode="auto">
          <a:xfrm>
            <a:off x="1857356" y="3857628"/>
            <a:ext cx="2827666" cy="2251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MX" dirty="0"/>
              <a:t>La escuela está integrada por 12 docentes frente a grupo, 2 maestras de apoyo, 1 directora, 1 maestro de educación física y 1 intendente. Inscritos 403 alumnos y 309  padres de familia.</a:t>
            </a:r>
          </a:p>
          <a:p>
            <a:r>
              <a:rPr lang="es-MX" dirty="0"/>
              <a:t>12 aulas equipadas con </a:t>
            </a:r>
            <a:r>
              <a:rPr lang="es-MX" dirty="0" err="1"/>
              <a:t>mesabancos</a:t>
            </a:r>
            <a:r>
              <a:rPr lang="es-MX" dirty="0"/>
              <a:t>, pizarrón, escritorio, </a:t>
            </a:r>
            <a:r>
              <a:rPr lang="es-MX" dirty="0" err="1"/>
              <a:t>locker</a:t>
            </a:r>
            <a:r>
              <a:rPr lang="es-MX" dirty="0"/>
              <a:t>, etc. La casita de madera ahora es la bodega donde se guarda el material de educación física y fue colocada a un lado de la cancha de básquet bol. Está el campo de futbol, el cual colinda con la escuela telesecundaria y el preescolar.</a:t>
            </a:r>
          </a:p>
          <a:p>
            <a:r>
              <a:rPr lang="es-MX" dirty="0"/>
              <a:t>En el 2011 se construyeron baños nuevos, aun no están en uso</a:t>
            </a:r>
          </a:p>
        </p:txBody>
      </p:sp>
      <p:sp>
        <p:nvSpPr>
          <p:cNvPr id="2" name="1 Título"/>
          <p:cNvSpPr>
            <a:spLocks noGrp="1"/>
          </p:cNvSpPr>
          <p:nvPr>
            <p:ph type="title"/>
          </p:nvPr>
        </p:nvSpPr>
        <p:spPr/>
        <p:txBody>
          <a:bodyPr/>
          <a:lstStyle/>
          <a:p>
            <a:r>
              <a:rPr lang="es-MX" dirty="0" smtClean="0"/>
              <a:t>¿Cómo es actualmente?</a:t>
            </a: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airo\Pictures\P1000083.JPG"/>
          <p:cNvPicPr>
            <a:picLocks noGrp="1"/>
          </p:cNvPicPr>
          <p:nvPr>
            <p:ph idx="1"/>
          </p:nvPr>
        </p:nvPicPr>
        <p:blipFill>
          <a:blip r:embed="rId2" cstate="print"/>
          <a:srcRect/>
          <a:stretch>
            <a:fillRect/>
          </a:stretch>
        </p:blipFill>
        <p:spPr bwMode="auto">
          <a:xfrm>
            <a:off x="1071538" y="1643050"/>
            <a:ext cx="2928958" cy="2071702"/>
          </a:xfrm>
          <a:prstGeom prst="rect">
            <a:avLst/>
          </a:prstGeom>
          <a:noFill/>
          <a:ln w="9525">
            <a:noFill/>
            <a:miter lim="800000"/>
            <a:headEnd/>
            <a:tailEnd/>
          </a:ln>
        </p:spPr>
      </p:pic>
      <p:sp>
        <p:nvSpPr>
          <p:cNvPr id="2" name="1 Título"/>
          <p:cNvSpPr>
            <a:spLocks noGrp="1"/>
          </p:cNvSpPr>
          <p:nvPr>
            <p:ph type="title"/>
          </p:nvPr>
        </p:nvSpPr>
        <p:spPr/>
        <p:txBody>
          <a:bodyPr/>
          <a:lstStyle/>
          <a:p>
            <a:r>
              <a:rPr lang="es-MX" dirty="0" smtClean="0"/>
              <a:t>¿Cómo es actualmente?</a:t>
            </a:r>
            <a:endParaRPr lang="es-MX" dirty="0"/>
          </a:p>
        </p:txBody>
      </p:sp>
      <p:pic>
        <p:nvPicPr>
          <p:cNvPr id="5" name="4 Imagen" descr="C:\Users\jairo\Pictures\P1000088.JPG"/>
          <p:cNvPicPr/>
          <p:nvPr/>
        </p:nvPicPr>
        <p:blipFill>
          <a:blip r:embed="rId3" cstate="print"/>
          <a:srcRect/>
          <a:stretch>
            <a:fillRect/>
          </a:stretch>
        </p:blipFill>
        <p:spPr bwMode="auto">
          <a:xfrm>
            <a:off x="4357686" y="1571612"/>
            <a:ext cx="2629257" cy="2071702"/>
          </a:xfrm>
          <a:prstGeom prst="rect">
            <a:avLst/>
          </a:prstGeom>
          <a:noFill/>
          <a:ln w="9525">
            <a:noFill/>
            <a:miter lim="800000"/>
            <a:headEnd/>
            <a:tailEnd/>
          </a:ln>
        </p:spPr>
      </p:pic>
      <p:pic>
        <p:nvPicPr>
          <p:cNvPr id="6" name="5 Imagen" descr="C:\Users\jairo\Pictures\P1000089.JPG"/>
          <p:cNvPicPr/>
          <p:nvPr/>
        </p:nvPicPr>
        <p:blipFill>
          <a:blip r:embed="rId4" cstate="print"/>
          <a:srcRect/>
          <a:stretch>
            <a:fillRect/>
          </a:stretch>
        </p:blipFill>
        <p:spPr bwMode="auto">
          <a:xfrm>
            <a:off x="1000100" y="4000504"/>
            <a:ext cx="3448769" cy="2078966"/>
          </a:xfrm>
          <a:prstGeom prst="rect">
            <a:avLst/>
          </a:prstGeom>
          <a:noFill/>
          <a:ln w="9525">
            <a:noFill/>
            <a:miter lim="800000"/>
            <a:headEnd/>
            <a:tailEnd/>
          </a:ln>
        </p:spPr>
      </p:pic>
      <p:pic>
        <p:nvPicPr>
          <p:cNvPr id="7" name="6 Imagen" descr="C:\Users\jairo\Pictures\P1000082.JPG"/>
          <p:cNvPicPr/>
          <p:nvPr/>
        </p:nvPicPr>
        <p:blipFill>
          <a:blip r:embed="rId5" cstate="print"/>
          <a:srcRect/>
          <a:stretch>
            <a:fillRect/>
          </a:stretch>
        </p:blipFill>
        <p:spPr bwMode="auto">
          <a:xfrm>
            <a:off x="4572000" y="3643314"/>
            <a:ext cx="2928958" cy="233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airo\Pictures\P1000085.JPG"/>
          <p:cNvPicPr>
            <a:picLocks noGrp="1"/>
          </p:cNvPicPr>
          <p:nvPr>
            <p:ph idx="1"/>
          </p:nvPr>
        </p:nvPicPr>
        <p:blipFill>
          <a:blip r:embed="rId2" cstate="print"/>
          <a:srcRect/>
          <a:stretch>
            <a:fillRect/>
          </a:stretch>
        </p:blipFill>
        <p:spPr bwMode="auto">
          <a:xfrm>
            <a:off x="1000100" y="1500174"/>
            <a:ext cx="2500330" cy="2143140"/>
          </a:xfrm>
          <a:prstGeom prst="rect">
            <a:avLst/>
          </a:prstGeom>
          <a:noFill/>
          <a:ln w="9525">
            <a:noFill/>
            <a:miter lim="800000"/>
            <a:headEnd/>
            <a:tailEnd/>
          </a:ln>
        </p:spPr>
      </p:pic>
      <p:sp>
        <p:nvSpPr>
          <p:cNvPr id="2" name="1 Título"/>
          <p:cNvSpPr>
            <a:spLocks noGrp="1"/>
          </p:cNvSpPr>
          <p:nvPr>
            <p:ph type="title"/>
          </p:nvPr>
        </p:nvSpPr>
        <p:spPr/>
        <p:txBody>
          <a:bodyPr/>
          <a:lstStyle/>
          <a:p>
            <a:r>
              <a:rPr lang="es-MX" dirty="0" smtClean="0"/>
              <a:t>¿Cómo es actualmente?</a:t>
            </a:r>
            <a:endParaRPr lang="es-MX" dirty="0"/>
          </a:p>
        </p:txBody>
      </p:sp>
      <p:pic>
        <p:nvPicPr>
          <p:cNvPr id="5" name="4 Imagen" descr="C:\Users\jairo\Pictures\P1000087.JPG"/>
          <p:cNvPicPr/>
          <p:nvPr/>
        </p:nvPicPr>
        <p:blipFill>
          <a:blip r:embed="rId3" cstate="print"/>
          <a:srcRect/>
          <a:stretch>
            <a:fillRect/>
          </a:stretch>
        </p:blipFill>
        <p:spPr bwMode="auto">
          <a:xfrm>
            <a:off x="4214810" y="1500174"/>
            <a:ext cx="2439477" cy="1992702"/>
          </a:xfrm>
          <a:prstGeom prst="rect">
            <a:avLst/>
          </a:prstGeom>
          <a:noFill/>
          <a:ln w="9525">
            <a:noFill/>
            <a:miter lim="800000"/>
            <a:headEnd/>
            <a:tailEnd/>
          </a:ln>
        </p:spPr>
      </p:pic>
      <p:pic>
        <p:nvPicPr>
          <p:cNvPr id="6" name="5 Imagen" descr="C:\Users\jairo\Pictures\P1000086.JPG"/>
          <p:cNvPicPr/>
          <p:nvPr/>
        </p:nvPicPr>
        <p:blipFill>
          <a:blip r:embed="rId4" cstate="print"/>
          <a:srcRect/>
          <a:stretch>
            <a:fillRect/>
          </a:stretch>
        </p:blipFill>
        <p:spPr bwMode="auto">
          <a:xfrm>
            <a:off x="3071802" y="3857628"/>
            <a:ext cx="2857520" cy="2130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LOCALIZACION.- la escuela se encuentra en el centro de la comunidad, por lo cual se tiene fácil acceso a lo que los alumnos requieren: material, internet, biblioteca, sin embargo, la escuela recibe alumnos de otras comunidades en las cuales a veces se les dificulta tener acceso a internet o bibliotecas</a:t>
            </a:r>
          </a:p>
        </p:txBody>
      </p:sp>
      <p:sp>
        <p:nvSpPr>
          <p:cNvPr id="2" name="1 Título"/>
          <p:cNvSpPr>
            <a:spLocks noGrp="1"/>
          </p:cNvSpPr>
          <p:nvPr>
            <p:ph type="title"/>
          </p:nvPr>
        </p:nvSpPr>
        <p:spPr/>
        <p:txBody>
          <a:bodyPr>
            <a:normAutofit fontScale="90000"/>
          </a:bodyPr>
          <a:lstStyle/>
          <a:p>
            <a:r>
              <a:rPr lang="es-MX" dirty="0" smtClean="0"/>
              <a:t>Espacio geográfico a analizar</a:t>
            </a:r>
            <a:br>
              <a:rPr lang="es-MX" dirty="0" smtClean="0"/>
            </a:br>
            <a:r>
              <a:rPr lang="es-MX" dirty="0" smtClean="0"/>
              <a:t>“CULTURAL”</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b="1" dirty="0"/>
              <a:t>La localidad de </a:t>
            </a:r>
            <a:r>
              <a:rPr lang="es-MX" dirty="0"/>
              <a:t>Empalme Escobedo,</a:t>
            </a:r>
            <a:r>
              <a:rPr lang="es-MX" b="1" dirty="0"/>
              <a:t> está situado en el Municipio de </a:t>
            </a:r>
            <a:r>
              <a:rPr lang="es-MX" b="1" dirty="0" err="1"/>
              <a:t>Comonfort</a:t>
            </a:r>
            <a:r>
              <a:rPr lang="es-MX" b="1" dirty="0"/>
              <a:t> (en el Estado de Guanajuato). Tiene 12423 habitantes y está a 1790 metros de altitud. A 5 km aproximadamente de la cabecera municipal</a:t>
            </a:r>
            <a:r>
              <a:rPr lang="es-MX" dirty="0" smtClean="0"/>
              <a:t>.</a:t>
            </a:r>
          </a:p>
          <a:p>
            <a:endParaRPr lang="es-MX" dirty="0"/>
          </a:p>
        </p:txBody>
      </p:sp>
      <p:sp>
        <p:nvSpPr>
          <p:cNvPr id="2" name="1 Título"/>
          <p:cNvSpPr>
            <a:spLocks noGrp="1"/>
          </p:cNvSpPr>
          <p:nvPr>
            <p:ph type="title"/>
          </p:nvPr>
        </p:nvSpPr>
        <p:spPr/>
        <p:txBody>
          <a:bodyPr/>
          <a:lstStyle/>
          <a:p>
            <a:r>
              <a:rPr lang="es-MX" b="1" dirty="0" smtClean="0"/>
              <a:t>Contexto</a:t>
            </a:r>
            <a:endParaRPr lang="es-MX" b="1" dirty="0"/>
          </a:p>
        </p:txBody>
      </p:sp>
      <p:pic>
        <p:nvPicPr>
          <p:cNvPr id="23556" name="Picture 4" descr="C:\Users\jairo\Pictures\images.jpg"/>
          <p:cNvPicPr>
            <a:picLocks noChangeAspect="1" noChangeArrowheads="1"/>
          </p:cNvPicPr>
          <p:nvPr/>
        </p:nvPicPr>
        <p:blipFill>
          <a:blip r:embed="rId2"/>
          <a:srcRect/>
          <a:stretch>
            <a:fillRect/>
          </a:stretch>
        </p:blipFill>
        <p:spPr bwMode="auto">
          <a:xfrm>
            <a:off x="3929058" y="3500438"/>
            <a:ext cx="4071966" cy="22240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DISTRIBUCION: a pesar de que la mayoría de los alumnos son de la misma comunidad, por ser de colonias diferentes su estilo de vida cambia, las actividades a las que se dedican, en que ocupan su tiempo libre, cómo han aprovechado lo que la naturaleza les brinda.</a:t>
            </a:r>
          </a:p>
        </p:txBody>
      </p:sp>
      <p:sp>
        <p:nvSpPr>
          <p:cNvPr id="2" name="1 Título"/>
          <p:cNvSpPr>
            <a:spLocks noGrp="1"/>
          </p:cNvSpPr>
          <p:nvPr>
            <p:ph type="title"/>
          </p:nvPr>
        </p:nvSpPr>
        <p:spPr/>
        <p:txBody>
          <a:bodyPr/>
          <a:lstStyle/>
          <a:p>
            <a:r>
              <a:rPr lang="es-MX" dirty="0" smtClean="0"/>
              <a:t>Aspecto Cultural</a:t>
            </a:r>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MX" dirty="0"/>
              <a:t>DIVERSIDAD: la escuela se ha caracterizado por recibir alumnos de diferentes condiciones socioeconómicas, muchos alumnos son de las colonias más alejadas, de diferente creencia religiosa, lo cual, en varias ocasiones no ha permitido que los alumnos se integren en su totalidad, por ejemplo: los que no son católicos no participan en actividades como festejos, convivios, festivales, etc.  De igual manera en el aspecto económico, existe gran diversidad hay alumnos que cumplen con todo lo que se les solicita y otros por carecer de recursos no cooperan, aun así el trato es igual para todos y la atención también.</a:t>
            </a:r>
          </a:p>
          <a:p>
            <a:r>
              <a:rPr lang="es-MX" dirty="0"/>
              <a:t>También hay gran cantidad de alumnos con familias disfuncionales, lo cual repercute en los aprendizajes, los grupos son muy variados.</a:t>
            </a:r>
          </a:p>
          <a:p>
            <a:endParaRPr lang="es-MX" dirty="0"/>
          </a:p>
        </p:txBody>
      </p:sp>
      <p:sp>
        <p:nvSpPr>
          <p:cNvPr id="2" name="1 Título"/>
          <p:cNvSpPr>
            <a:spLocks noGrp="1"/>
          </p:cNvSpPr>
          <p:nvPr>
            <p:ph type="title"/>
          </p:nvPr>
        </p:nvSpPr>
        <p:spPr/>
        <p:txBody>
          <a:bodyPr/>
          <a:lstStyle/>
          <a:p>
            <a:r>
              <a:rPr lang="es-MX" dirty="0" smtClean="0"/>
              <a:t>Aspecto Cultural</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MX" dirty="0"/>
              <a:t>CAMBIOS</a:t>
            </a:r>
          </a:p>
          <a:p>
            <a:r>
              <a:rPr lang="es-MX" dirty="0"/>
              <a:t>El edificio que ocupa la escuela ha sufrido muchos cambios a través del tiempo, en cuanto infraestructura y personal docente, aunque se debe mencionar que hay maestros que tienen más de 20 años en este centro de trabajo como son:</a:t>
            </a:r>
          </a:p>
          <a:p>
            <a:r>
              <a:rPr lang="es-MX" dirty="0"/>
              <a:t>Mtra. Beatriz Silva Pérez con 27 años en el plantel</a:t>
            </a:r>
          </a:p>
          <a:p>
            <a:r>
              <a:rPr lang="es-MX" dirty="0"/>
              <a:t>Mtra. Luz María Meléndez quien tiene 20 años laborando.</a:t>
            </a:r>
          </a:p>
          <a:p>
            <a:r>
              <a:rPr lang="es-MX" dirty="0"/>
              <a:t>Mtra. Leticia Medina también 20 años, la mtra. Cristina Montoya con 19 años y otros maestros que por diferentes intereses han tenido que cambiar de centro de trabajo o ya se han jubilado.</a:t>
            </a:r>
          </a:p>
          <a:p>
            <a:r>
              <a:rPr lang="es-MX" dirty="0"/>
              <a:t>Los maestros comentaron los cambios que ha tenido la escuela, los salones que se construyeron en los últimos años, todas las jardineras que se han hecho para fomentar el  cuidado del medio ambiente en los alumnos.</a:t>
            </a:r>
          </a:p>
          <a:p>
            <a:r>
              <a:rPr lang="es-MX" dirty="0"/>
              <a:t>La maestra </a:t>
            </a:r>
            <a:r>
              <a:rPr lang="es-MX" dirty="0" err="1"/>
              <a:t>Beti</a:t>
            </a:r>
            <a:r>
              <a:rPr lang="es-MX" dirty="0"/>
              <a:t> comentó que antes los grupos eran más numerosos, atendían alrededor de 50 alumnos, y se lograba tener mayor control en el grupo, la participación y apoyo de los padres era mayor, tenían más compromiso con la escuela, la disciplina era más rígida.</a:t>
            </a:r>
          </a:p>
          <a:p>
            <a:endParaRPr lang="es-MX" dirty="0"/>
          </a:p>
        </p:txBody>
      </p:sp>
      <p:sp>
        <p:nvSpPr>
          <p:cNvPr id="2" name="1 Título"/>
          <p:cNvSpPr>
            <a:spLocks noGrp="1"/>
          </p:cNvSpPr>
          <p:nvPr>
            <p:ph type="title"/>
          </p:nvPr>
        </p:nvSpPr>
        <p:spPr/>
        <p:txBody>
          <a:bodyPr/>
          <a:lstStyle/>
          <a:p>
            <a:r>
              <a:rPr lang="es-MX" dirty="0" smtClean="0"/>
              <a:t>Aspecto Cultural</a:t>
            </a:r>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r>
              <a:rPr lang="es-MX" dirty="0"/>
              <a:t>RELACION</a:t>
            </a:r>
          </a:p>
          <a:p>
            <a:r>
              <a:rPr lang="es-MX" dirty="0"/>
              <a:t>La escuela realiza diversas actividades en el ciclo escolar enfocadas a lo cultural, en octubre se realiza la semana cultural en honor al aniversario del natalicio del Dr. José María Luis Mora, en noviembre se festeja el día de muertos con la intención de fortalecer nuestras tradiciones, en diciembre se festeja la navidad, en marzo, cada año corresponde a la escuela participar en un acto cívico y social donde participan los alumnos haciendo una remembranza al natalicio de Benito Juárez, esta actividad se presenta en el teatro de la comunidad. Los alumnos presentan bailables regionales, poesías, etc.</a:t>
            </a:r>
          </a:p>
          <a:p>
            <a:r>
              <a:rPr lang="es-MX" dirty="0"/>
              <a:t>Nuevamente se percibe la relación entre los 5 componentes del espacio geográfico, ya que el aspecto cultural y social están presenten en las diversas actividades que promueve la escuela. El componente natural, últimamente ha determinado las actividades a presentar en estos actos sociales, por ejemplo: ha disminuido el número de participaciones de los alumnos por el clima caluroso en el espacio donde se presentan, los desfiles son más cortos.</a:t>
            </a:r>
          </a:p>
          <a:p>
            <a:r>
              <a:rPr lang="es-MX" dirty="0"/>
              <a:t>Los alumnos que económicamente no pueden solventar los gastos para participar en estas actividades no se integran, limitando el desarrollo de habilidades.</a:t>
            </a:r>
          </a:p>
          <a:p>
            <a:r>
              <a:rPr lang="es-MX" dirty="0"/>
              <a:t>El gobierno ha apoyado a familias con becas para disminuir sus carencias económicas</a:t>
            </a:r>
            <a:r>
              <a:rPr lang="es-MX" dirty="0" smtClean="0"/>
              <a:t>.</a:t>
            </a:r>
          </a:p>
          <a:p>
            <a:r>
              <a:rPr lang="es-MX" dirty="0" smtClean="0"/>
              <a:t>Muchos alumnos vienen de colonias alejadas y cuando llueve, hay inasistencias muy notorias debido a las condiciones de las calles, los alumnos no pueden ir a la escuela.</a:t>
            </a:r>
            <a:endParaRPr lang="es-MX" dirty="0"/>
          </a:p>
          <a:p>
            <a:endParaRPr lang="es-MX" dirty="0"/>
          </a:p>
        </p:txBody>
      </p:sp>
      <p:sp>
        <p:nvSpPr>
          <p:cNvPr id="2" name="1 Título"/>
          <p:cNvSpPr>
            <a:spLocks noGrp="1"/>
          </p:cNvSpPr>
          <p:nvPr>
            <p:ph type="title"/>
          </p:nvPr>
        </p:nvSpPr>
        <p:spPr/>
        <p:txBody>
          <a:bodyPr/>
          <a:lstStyle/>
          <a:p>
            <a:r>
              <a:rPr lang="es-MX" dirty="0" smtClean="0"/>
              <a:t>Aspecto Cultural</a:t>
            </a:r>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airo\Pictures\2010-11-25\224.JPG"/>
          <p:cNvPicPr>
            <a:picLocks noGrp="1"/>
          </p:cNvPicPr>
          <p:nvPr>
            <p:ph idx="1"/>
          </p:nvPr>
        </p:nvPicPr>
        <p:blipFill>
          <a:blip r:embed="rId2" cstate="print"/>
          <a:srcRect/>
          <a:stretch>
            <a:fillRect/>
          </a:stretch>
        </p:blipFill>
        <p:spPr bwMode="auto">
          <a:xfrm>
            <a:off x="1285852" y="1643050"/>
            <a:ext cx="3441469" cy="2182091"/>
          </a:xfrm>
          <a:prstGeom prst="rect">
            <a:avLst/>
          </a:prstGeom>
          <a:noFill/>
          <a:ln w="9525">
            <a:noFill/>
            <a:miter lim="800000"/>
            <a:headEnd/>
            <a:tailEnd/>
          </a:ln>
        </p:spPr>
      </p:pic>
      <p:sp>
        <p:nvSpPr>
          <p:cNvPr id="2" name="1 Título"/>
          <p:cNvSpPr>
            <a:spLocks noGrp="1"/>
          </p:cNvSpPr>
          <p:nvPr>
            <p:ph type="title"/>
          </p:nvPr>
        </p:nvSpPr>
        <p:spPr/>
        <p:txBody>
          <a:bodyPr/>
          <a:lstStyle/>
          <a:p>
            <a:r>
              <a:rPr lang="es-MX" dirty="0" smtClean="0"/>
              <a:t>Actividades que se han realizado</a:t>
            </a:r>
            <a:endParaRPr lang="es-MX" dirty="0"/>
          </a:p>
        </p:txBody>
      </p:sp>
      <p:sp>
        <p:nvSpPr>
          <p:cNvPr id="5" name="4 Rectángulo"/>
          <p:cNvSpPr/>
          <p:nvPr/>
        </p:nvSpPr>
        <p:spPr>
          <a:xfrm>
            <a:off x="4857752" y="2143116"/>
            <a:ext cx="3714776" cy="646331"/>
          </a:xfrm>
          <a:prstGeom prst="rect">
            <a:avLst/>
          </a:prstGeom>
        </p:spPr>
        <p:txBody>
          <a:bodyPr wrap="square">
            <a:spAutoFit/>
          </a:bodyPr>
          <a:lstStyle/>
          <a:p>
            <a:r>
              <a:rPr lang="es-MX" dirty="0"/>
              <a:t>Alumnas de 6º. Cantando el corrido “la rielera” 20 de </a:t>
            </a:r>
            <a:r>
              <a:rPr lang="es-MX" dirty="0" err="1"/>
              <a:t>nov</a:t>
            </a:r>
            <a:r>
              <a:rPr lang="es-MX" dirty="0"/>
              <a:t> (</a:t>
            </a:r>
            <a:r>
              <a:rPr lang="es-MX" dirty="0" err="1"/>
              <a:t>comp</a:t>
            </a:r>
            <a:r>
              <a:rPr lang="es-MX" dirty="0"/>
              <a:t>. Cultural)</a:t>
            </a:r>
          </a:p>
        </p:txBody>
      </p:sp>
      <p:pic>
        <p:nvPicPr>
          <p:cNvPr id="6" name="5 Imagen" descr="C:\Users\jairo\Pictures\2011-06-12\002.JPG"/>
          <p:cNvPicPr/>
          <p:nvPr/>
        </p:nvPicPr>
        <p:blipFill>
          <a:blip r:embed="rId3" cstate="print"/>
          <a:srcRect/>
          <a:stretch>
            <a:fillRect/>
          </a:stretch>
        </p:blipFill>
        <p:spPr bwMode="auto">
          <a:xfrm>
            <a:off x="4857752" y="4500570"/>
            <a:ext cx="3595418" cy="2121017"/>
          </a:xfrm>
          <a:prstGeom prst="rect">
            <a:avLst/>
          </a:prstGeom>
          <a:noFill/>
          <a:ln w="9525">
            <a:noFill/>
            <a:miter lim="800000"/>
            <a:headEnd/>
            <a:tailEnd/>
          </a:ln>
        </p:spPr>
      </p:pic>
      <p:sp>
        <p:nvSpPr>
          <p:cNvPr id="3073" name="Rectangle 1"/>
          <p:cNvSpPr>
            <a:spLocks noChangeArrowheads="1"/>
          </p:cNvSpPr>
          <p:nvPr/>
        </p:nvSpPr>
        <p:spPr bwMode="auto">
          <a:xfrm>
            <a:off x="357158" y="5072074"/>
            <a:ext cx="37147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Alumnos realizando una actividad fuera de la escuela. (</a:t>
            </a:r>
            <a:r>
              <a:rPr kumimoji="0" lang="es-MX"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comp</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Natural)</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airo\Pictures\2011-06-12\063.JPG"/>
          <p:cNvPicPr>
            <a:picLocks noGrp="1"/>
          </p:cNvPicPr>
          <p:nvPr>
            <p:ph idx="1"/>
          </p:nvPr>
        </p:nvPicPr>
        <p:blipFill>
          <a:blip r:embed="rId2" cstate="print"/>
          <a:srcRect/>
          <a:stretch>
            <a:fillRect/>
          </a:stretch>
        </p:blipFill>
        <p:spPr bwMode="auto">
          <a:xfrm>
            <a:off x="1357290" y="1643050"/>
            <a:ext cx="4451465" cy="2917767"/>
          </a:xfrm>
          <a:prstGeom prst="rect">
            <a:avLst/>
          </a:prstGeom>
          <a:noFill/>
          <a:ln w="9525">
            <a:noFill/>
            <a:miter lim="800000"/>
            <a:headEnd/>
            <a:tailEnd/>
          </a:ln>
        </p:spPr>
      </p:pic>
      <p:sp>
        <p:nvSpPr>
          <p:cNvPr id="2" name="1 Título"/>
          <p:cNvSpPr>
            <a:spLocks noGrp="1"/>
          </p:cNvSpPr>
          <p:nvPr>
            <p:ph type="title"/>
          </p:nvPr>
        </p:nvSpPr>
        <p:spPr/>
        <p:txBody>
          <a:bodyPr/>
          <a:lstStyle/>
          <a:p>
            <a:r>
              <a:rPr lang="es-MX" dirty="0" smtClean="0"/>
              <a:t>Actividades que se han realizado</a:t>
            </a:r>
            <a:endParaRPr lang="es-MX" dirty="0"/>
          </a:p>
        </p:txBody>
      </p:sp>
      <p:sp>
        <p:nvSpPr>
          <p:cNvPr id="37889" name="Rectangle 1"/>
          <p:cNvSpPr>
            <a:spLocks noChangeArrowheads="1"/>
          </p:cNvSpPr>
          <p:nvPr/>
        </p:nvSpPr>
        <p:spPr bwMode="auto">
          <a:xfrm>
            <a:off x="500034" y="5214950"/>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Alumnos presentando una obra de teatro. (</a:t>
            </a:r>
            <a:r>
              <a:rPr kumimoji="0" lang="es-MX"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comp</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Econ</a:t>
            </a:r>
            <a:r>
              <a:rPr kumimoji="0" lang="es-MX"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mico, social y cultural)</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571612"/>
            <a:ext cx="8229600" cy="4525963"/>
          </a:xfrm>
        </p:spPr>
        <p:txBody>
          <a:bodyPr>
            <a:normAutofit fontScale="92500"/>
          </a:bodyPr>
          <a:lstStyle/>
          <a:p>
            <a:pPr>
              <a:buNone/>
            </a:pPr>
            <a:r>
              <a:rPr lang="es-MX" dirty="0" smtClean="0"/>
              <a:t>     La </a:t>
            </a:r>
            <a:r>
              <a:rPr lang="es-MX" dirty="0"/>
              <a:t>mayoría de la población de esta comunidad se dedica al comercio, otra parte sale diariamente a trabajar a las fábricas de la ciudad de Celaya o San Miguel de Allende y la minoría continúa dedicándose a trabajar en el campo. Algunos padres y madres de familia emigran a Estados Unidos para ofrecer una mejor calidad de vida a sus hijos, por ello muchos niños viven en familias disfuncionales. </a:t>
            </a:r>
          </a:p>
          <a:p>
            <a:r>
              <a:rPr lang="es-MX" dirty="0"/>
              <a:t>La comunidad cuenta con todos los servicios, los precios en los productos básicos son accesibles.</a:t>
            </a:r>
          </a:p>
          <a:p>
            <a:r>
              <a:rPr lang="es-MX" dirty="0"/>
              <a:t>Algunos animales como el caballo y el burro se siguen utilizando como medios de transporte en la </a:t>
            </a:r>
            <a:r>
              <a:rPr lang="es-MX" dirty="0" smtClean="0"/>
              <a:t>comunidad.</a:t>
            </a:r>
            <a:endParaRPr lang="es-MX" dirty="0"/>
          </a:p>
        </p:txBody>
      </p:sp>
      <p:sp>
        <p:nvSpPr>
          <p:cNvPr id="2" name="1 Título"/>
          <p:cNvSpPr>
            <a:spLocks noGrp="1"/>
          </p:cNvSpPr>
          <p:nvPr>
            <p:ph type="title"/>
          </p:nvPr>
        </p:nvSpPr>
        <p:spPr/>
        <p:txBody>
          <a:bodyPr/>
          <a:lstStyle/>
          <a:p>
            <a:r>
              <a:rPr lang="es-MX" dirty="0" smtClean="0">
                <a:solidFill>
                  <a:schemeClr val="accent6">
                    <a:lumMod val="50000"/>
                  </a:schemeClr>
                </a:solidFill>
                <a:latin typeface="Algerian" pitchFamily="82" charset="0"/>
              </a:rPr>
              <a:t>Componente </a:t>
            </a:r>
            <a:r>
              <a:rPr lang="es-MX" dirty="0" err="1" smtClean="0">
                <a:solidFill>
                  <a:schemeClr val="accent6">
                    <a:lumMod val="50000"/>
                  </a:schemeClr>
                </a:solidFill>
                <a:latin typeface="Algerian" pitchFamily="82" charset="0"/>
              </a:rPr>
              <a:t>economico</a:t>
            </a:r>
            <a:endParaRPr lang="es-MX" dirty="0">
              <a:solidFill>
                <a:schemeClr val="accent6">
                  <a:lumMod val="50000"/>
                </a:schemeClr>
              </a:solidFill>
              <a:latin typeface="Algerian"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a:t>Debido a la poca escolaridad de muchos padres de familia y falta de oportunidades laborales, optan por emigrar a otras ciudades o país para buscar trabajo y ofrecerles una mejor calidad de vida a sus hijos, sin embargo, esta situación ha traído como consecuencia, la separación de las familias, algunos padres de familia ya no regresan, las madres tienen que salir a trabajar, los niños asumen roles que no les corresponden, provocando la deserción de las escuelas</a:t>
            </a:r>
          </a:p>
        </p:txBody>
      </p:sp>
      <p:sp>
        <p:nvSpPr>
          <p:cNvPr id="2" name="1 Título"/>
          <p:cNvSpPr>
            <a:spLocks noGrp="1"/>
          </p:cNvSpPr>
          <p:nvPr>
            <p:ph type="title"/>
          </p:nvPr>
        </p:nvSpPr>
        <p:spPr/>
        <p:txBody>
          <a:bodyPr/>
          <a:lstStyle/>
          <a:p>
            <a:r>
              <a:rPr lang="es-MX" dirty="0" smtClean="0">
                <a:solidFill>
                  <a:schemeClr val="accent6">
                    <a:lumMod val="50000"/>
                  </a:schemeClr>
                </a:solidFill>
                <a:latin typeface="Baskerville Old Face" pitchFamily="18" charset="0"/>
              </a:rPr>
              <a:t>COMPONENTE SOCIAL</a:t>
            </a:r>
            <a:endParaRPr lang="es-MX" dirty="0">
              <a:solidFill>
                <a:schemeClr val="accent6">
                  <a:lumMod val="50000"/>
                </a:schemeClr>
              </a:solidFill>
              <a:latin typeface="Baskerville Old Fac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r>
              <a:rPr lang="es-MX" dirty="0"/>
              <a:t>Es  una comunidad que ha ido ampliando su extensión, está conformada por varias colonias que limitan con otras comunidades del municipio. En los últimos años Escobedo ha sido receptor de migrantes de Centroamérica: El Salvador, Guatemala y Honduras, que como trayecto para llegar a Estados Unidos utilizan los trenes que pasan por la comunidad para llegar a su destino, sin embargo, muchos se quedan a vivir aquí por tiempo indefinido, algunos han formado familia con habitantes de aquí otros han sido víctimas de la discriminación y sueldos bajos por ser ilegales, aún así no ha disminuido el número de ilegales que llegan al pueblo, al contrario al parecer va en aumento.</a:t>
            </a:r>
          </a:p>
          <a:p>
            <a:endParaRPr lang="es-MX" dirty="0"/>
          </a:p>
        </p:txBody>
      </p:sp>
      <p:sp>
        <p:nvSpPr>
          <p:cNvPr id="2" name="1 Título"/>
          <p:cNvSpPr>
            <a:spLocks noGrp="1"/>
          </p:cNvSpPr>
          <p:nvPr>
            <p:ph type="title"/>
          </p:nvPr>
        </p:nvSpPr>
        <p:spPr/>
        <p:txBody>
          <a:bodyPr/>
          <a:lstStyle/>
          <a:p>
            <a:r>
              <a:rPr lang="es-MX" dirty="0" smtClean="0">
                <a:solidFill>
                  <a:schemeClr val="accent6">
                    <a:lumMod val="50000"/>
                  </a:schemeClr>
                </a:solidFill>
              </a:rPr>
              <a:t>COMPONENTE POLITICO</a:t>
            </a:r>
            <a:endParaRPr lang="es-MX"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sz="1600" dirty="0"/>
              <a:t>En esta comunidad la cultura se manifiesta de diversas maneras: la fiesta patronal, eventos cívicos y sociales, manifestaciones religiosas, es un pueblo cordial que recibe a gente de otros lugares en fechas relevantes: semana santa, fiesta patronal, 2 de noviembre, diciembre. Hay un ambiente tranquilo, donde muchos de quienes nos visitan aprovechan para descansar en los días de </a:t>
            </a:r>
            <a:r>
              <a:rPr lang="es-MX" sz="1600" dirty="0" smtClean="0"/>
              <a:t>vacaciones</a:t>
            </a:r>
            <a:r>
              <a:rPr lang="es-MX" dirty="0" smtClean="0"/>
              <a:t>. </a:t>
            </a:r>
          </a:p>
          <a:p>
            <a:endParaRPr lang="es-MX" dirty="0"/>
          </a:p>
        </p:txBody>
      </p:sp>
      <p:sp>
        <p:nvSpPr>
          <p:cNvPr id="2" name="1 Título"/>
          <p:cNvSpPr>
            <a:spLocks noGrp="1"/>
          </p:cNvSpPr>
          <p:nvPr>
            <p:ph type="title"/>
          </p:nvPr>
        </p:nvSpPr>
        <p:spPr/>
        <p:txBody>
          <a:bodyPr/>
          <a:lstStyle/>
          <a:p>
            <a:r>
              <a:rPr lang="es-MX" dirty="0" smtClean="0">
                <a:solidFill>
                  <a:schemeClr val="accent6">
                    <a:lumMod val="50000"/>
                  </a:schemeClr>
                </a:solidFill>
              </a:rPr>
              <a:t>COMPONENTE CULTURAL</a:t>
            </a:r>
            <a:endParaRPr lang="es-MX" dirty="0">
              <a:solidFill>
                <a:schemeClr val="accent6">
                  <a:lumMod val="50000"/>
                </a:schemeClr>
              </a:solidFill>
            </a:endParaRPr>
          </a:p>
        </p:txBody>
      </p:sp>
      <p:pic>
        <p:nvPicPr>
          <p:cNvPr id="4" name="3 Imagen" descr="http://mw2.google.com/mw-panoramio/photos/small/57150789.jpg">
            <a:hlinkClick r:id="rId2"/>
          </p:cNvPr>
          <p:cNvPicPr/>
          <p:nvPr/>
        </p:nvPicPr>
        <p:blipFill>
          <a:blip r:embed="rId3">
            <a:lum bright="3000"/>
          </a:blip>
          <a:srcRect/>
          <a:stretch>
            <a:fillRect/>
          </a:stretch>
        </p:blipFill>
        <p:spPr bwMode="auto">
          <a:xfrm>
            <a:off x="785786" y="3214686"/>
            <a:ext cx="1716405" cy="2286000"/>
          </a:xfrm>
          <a:prstGeom prst="rect">
            <a:avLst/>
          </a:prstGeom>
          <a:noFill/>
          <a:ln w="9525">
            <a:noFill/>
            <a:miter lim="800000"/>
            <a:headEnd/>
            <a:tailEnd/>
          </a:ln>
        </p:spPr>
      </p:pic>
      <p:pic>
        <p:nvPicPr>
          <p:cNvPr id="5" name="4 Imagen" descr="http://mw2.google.com/mw-panoramio/photos/small/57150799.jpg">
            <a:hlinkClick r:id="rId4"/>
          </p:cNvPr>
          <p:cNvPicPr/>
          <p:nvPr/>
        </p:nvPicPr>
        <p:blipFill>
          <a:blip r:embed="rId5"/>
          <a:srcRect/>
          <a:stretch>
            <a:fillRect/>
          </a:stretch>
        </p:blipFill>
        <p:spPr bwMode="auto">
          <a:xfrm>
            <a:off x="3143240" y="3143248"/>
            <a:ext cx="1716405" cy="2286000"/>
          </a:xfrm>
          <a:prstGeom prst="rect">
            <a:avLst/>
          </a:prstGeom>
          <a:noFill/>
          <a:ln w="9525">
            <a:noFill/>
            <a:miter lim="800000"/>
            <a:headEnd/>
            <a:tailEnd/>
          </a:ln>
        </p:spPr>
      </p:pic>
      <p:pic>
        <p:nvPicPr>
          <p:cNvPr id="6" name="5 Imagen" descr="http://mw2.google.com/mw-panoramio/photos/small/6977580.jpg">
            <a:hlinkClick r:id="rId6" tgtFrame="&quot;panoramio&quot;"/>
          </p:cNvPr>
          <p:cNvPicPr/>
          <p:nvPr/>
        </p:nvPicPr>
        <p:blipFill>
          <a:blip r:embed="rId7"/>
          <a:srcRect/>
          <a:stretch>
            <a:fillRect/>
          </a:stretch>
        </p:blipFill>
        <p:spPr bwMode="auto">
          <a:xfrm>
            <a:off x="5786446" y="3357562"/>
            <a:ext cx="1895751" cy="1594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sz="1800" dirty="0"/>
              <a:t>Escobedo tiene un clima templado, está rodeado por cerros, en su suelo muchas personas han podido cultivar productos, mantener sus ganados y sobrevivir de estas actividades. En tiempos de lluvias hay mucha vegetación, mezquites, alcanfores, jacaranda, árboles frutales y aguacates. Fauna: caballos, vacas, conejos, burros, perros, chivos, gatos, entre otros.</a:t>
            </a:r>
          </a:p>
          <a:p>
            <a:endParaRPr lang="es-MX" dirty="0"/>
          </a:p>
        </p:txBody>
      </p:sp>
      <p:sp>
        <p:nvSpPr>
          <p:cNvPr id="2" name="1 Título"/>
          <p:cNvSpPr>
            <a:spLocks noGrp="1"/>
          </p:cNvSpPr>
          <p:nvPr>
            <p:ph type="title"/>
          </p:nvPr>
        </p:nvSpPr>
        <p:spPr/>
        <p:txBody>
          <a:bodyPr/>
          <a:lstStyle/>
          <a:p>
            <a:r>
              <a:rPr lang="es-MX" dirty="0" smtClean="0">
                <a:solidFill>
                  <a:schemeClr val="accent6">
                    <a:lumMod val="50000"/>
                  </a:schemeClr>
                </a:solidFill>
              </a:rPr>
              <a:t>COMPONENTE NATURAL</a:t>
            </a:r>
            <a:endParaRPr lang="es-MX" dirty="0">
              <a:solidFill>
                <a:schemeClr val="accent6">
                  <a:lumMod val="50000"/>
                </a:schemeClr>
              </a:solidFill>
            </a:endParaRPr>
          </a:p>
        </p:txBody>
      </p:sp>
      <p:pic>
        <p:nvPicPr>
          <p:cNvPr id="5" name="irc_mi" descr="http://2.bp.blogspot.com/-5_hJprt-nSI/Tr8KYd_8mxI/AAAAAAAAARY/UEMhh31ygZE/s1600/jacaranda-01.jpg">
            <a:hlinkClick r:id="rId2"/>
          </p:cNvPr>
          <p:cNvPicPr/>
          <p:nvPr/>
        </p:nvPicPr>
        <p:blipFill>
          <a:blip r:embed="rId3"/>
          <a:srcRect/>
          <a:stretch>
            <a:fillRect/>
          </a:stretch>
        </p:blipFill>
        <p:spPr bwMode="auto">
          <a:xfrm>
            <a:off x="785786" y="3429000"/>
            <a:ext cx="2380615" cy="1578610"/>
          </a:xfrm>
          <a:prstGeom prst="rect">
            <a:avLst/>
          </a:prstGeom>
          <a:noFill/>
          <a:ln w="9525">
            <a:noFill/>
            <a:miter lim="800000"/>
            <a:headEnd/>
            <a:tailEnd/>
          </a:ln>
        </p:spPr>
      </p:pic>
      <p:pic>
        <p:nvPicPr>
          <p:cNvPr id="6" name="5 Imagen" descr="http://www.verarboles.com/Mezquite/bigmezquite.jpg"/>
          <p:cNvPicPr/>
          <p:nvPr/>
        </p:nvPicPr>
        <p:blipFill>
          <a:blip r:embed="rId4" cstate="print"/>
          <a:srcRect/>
          <a:stretch>
            <a:fillRect/>
          </a:stretch>
        </p:blipFill>
        <p:spPr bwMode="auto">
          <a:xfrm>
            <a:off x="3357554" y="3286124"/>
            <a:ext cx="2508490" cy="1992702"/>
          </a:xfrm>
          <a:prstGeom prst="rect">
            <a:avLst/>
          </a:prstGeom>
          <a:noFill/>
          <a:ln w="9525">
            <a:noFill/>
            <a:miter lim="800000"/>
            <a:headEnd/>
            <a:tailEnd/>
          </a:ln>
        </p:spPr>
      </p:pic>
      <p:pic>
        <p:nvPicPr>
          <p:cNvPr id="7" name="6 Imagen" descr="C:\Users\jairo\Pictures\2010-11-25\140.JPG"/>
          <p:cNvPicPr/>
          <p:nvPr/>
        </p:nvPicPr>
        <p:blipFill>
          <a:blip r:embed="rId5" cstate="print"/>
          <a:srcRect/>
          <a:stretch>
            <a:fillRect/>
          </a:stretch>
        </p:blipFill>
        <p:spPr bwMode="auto">
          <a:xfrm>
            <a:off x="6000760" y="3357562"/>
            <a:ext cx="2586127" cy="1509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biografiasyvidas.com/biografia/m/fotos/mora_jose_maria_luis.jpg">
            <a:hlinkClick r:id="rId2"/>
          </p:cNvPr>
          <p:cNvPicPr>
            <a:picLocks noGrp="1"/>
          </p:cNvPicPr>
          <p:nvPr>
            <p:ph idx="1"/>
          </p:nvPr>
        </p:nvPicPr>
        <p:blipFill>
          <a:blip r:embed="rId3"/>
          <a:stretch>
            <a:fillRect/>
          </a:stretch>
        </p:blipFill>
        <p:spPr bwMode="auto">
          <a:xfrm>
            <a:off x="2952750" y="2495550"/>
            <a:ext cx="3238500" cy="262890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MX" sz="2000" b="1" dirty="0"/>
              <a:t>CENTRO DE TRABAJO</a:t>
            </a:r>
            <a:r>
              <a:rPr lang="es-MX" sz="2000" dirty="0"/>
              <a:t/>
            </a:r>
            <a:br>
              <a:rPr lang="es-MX" sz="2000" dirty="0"/>
            </a:br>
            <a:r>
              <a:rPr lang="es-MX" sz="2000" b="1" dirty="0"/>
              <a:t>ESC. PRIMARIA “DR. JOSE MARIA LUIS MORA”</a:t>
            </a:r>
            <a:r>
              <a:rPr lang="es-MX" sz="2000" dirty="0"/>
              <a:t/>
            </a:r>
            <a:br>
              <a:rPr lang="es-MX" sz="2000" dirty="0"/>
            </a:br>
            <a:r>
              <a:rPr lang="es-MX" sz="2000" b="1" dirty="0"/>
              <a:t>COMUNIDAD: EMPALME ESCOBEDO                    TURNO MATUTINO</a:t>
            </a:r>
            <a:endParaRPr lang="es-MX"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MX" dirty="0"/>
              <a:t>La escuela primaria federal “Dr. Mora” </a:t>
            </a:r>
            <a:r>
              <a:rPr lang="es-MX" dirty="0" smtClean="0"/>
              <a:t>, fue </a:t>
            </a:r>
            <a:r>
              <a:rPr lang="es-MX" dirty="0"/>
              <a:t>construida aproximadamente hace 45 </a:t>
            </a:r>
            <a:r>
              <a:rPr lang="es-MX" dirty="0" smtClean="0"/>
              <a:t>años de acuerdo a las personas entrevistadas, ya que no se tiene el dato exacto.     </a:t>
            </a:r>
            <a:endParaRPr lang="es-MX" dirty="0"/>
          </a:p>
          <a:p>
            <a:r>
              <a:rPr lang="es-MX" dirty="0" smtClean="0"/>
              <a:t>Inicialmente </a:t>
            </a:r>
            <a:r>
              <a:rPr lang="es-MX" dirty="0"/>
              <a:t>se laboraba en la calle Venustiano Carranza en un pequeño cuarto que en la actualidad forma parte del Colegio Cristóbal Colón. Posteriormente se cambió a lo que antes era el cuartel de la comunidad, ahí se trabajó un tiempo, en este edificio actualmente se reúnen los pensionados del ferrocarril.</a:t>
            </a:r>
          </a:p>
          <a:p>
            <a:r>
              <a:rPr lang="es-MX" dirty="0"/>
              <a:t>A esta primaria se le llamaba “la escuela federal” </a:t>
            </a:r>
          </a:p>
          <a:p>
            <a:r>
              <a:rPr lang="es-MX" dirty="0"/>
              <a:t>Tiempo después, un grupo de ejidatarios donaron  un terreno de gran extensión, en el cual se construyeron los primeros salones, el resto era una parcela, en la cual el señor Pedro Esquivel sembraba maíz. Él comenta que el terreno era baldío y muy grande, todavía no existían las otras escuelas, por ello él trabajaba esa tierra hasta que parte del terreno  fue donado para otras instituciones que existen actualmente.</a:t>
            </a:r>
          </a:p>
          <a:p>
            <a:r>
              <a:rPr lang="es-MX" dirty="0"/>
              <a:t>En 1979 llegó a esta institución la </a:t>
            </a:r>
            <a:r>
              <a:rPr lang="es-MX" dirty="0" err="1"/>
              <a:t>Profra</a:t>
            </a:r>
            <a:r>
              <a:rPr lang="es-MX" dirty="0"/>
              <a:t>. María Elena Sánchez </a:t>
            </a:r>
            <a:r>
              <a:rPr lang="es-MX" dirty="0" err="1"/>
              <a:t>Angel</a:t>
            </a:r>
            <a:r>
              <a:rPr lang="es-MX" dirty="0"/>
              <a:t> quien comenta que en esos tiempos sólo había 6 salones y los baños, una casita de madera, la cual se ocupaba como salón de </a:t>
            </a:r>
            <a:r>
              <a:rPr lang="es-MX" dirty="0" smtClean="0"/>
              <a:t>clases.</a:t>
            </a:r>
            <a:endParaRPr lang="es-MX" dirty="0"/>
          </a:p>
        </p:txBody>
      </p:sp>
      <p:sp>
        <p:nvSpPr>
          <p:cNvPr id="2" name="1 Título"/>
          <p:cNvSpPr>
            <a:spLocks noGrp="1"/>
          </p:cNvSpPr>
          <p:nvPr>
            <p:ph type="title"/>
          </p:nvPr>
        </p:nvSpPr>
        <p:spPr/>
        <p:txBody>
          <a:bodyPr/>
          <a:lstStyle/>
          <a:p>
            <a:r>
              <a:rPr lang="es-MX" dirty="0" smtClean="0"/>
              <a:t>SU HISTORIA</a:t>
            </a:r>
            <a:endParaRPr lang="es-MX"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108</TotalTime>
  <Words>2012</Words>
  <Application>Microsoft Office PowerPoint</Application>
  <PresentationFormat>Presentación en pantalla (4:3)</PresentationFormat>
  <Paragraphs>84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Papel</vt:lpstr>
      <vt:lpstr>            ESCUELA PRIMARIA  “Dr. José María Luis Mora” Crónica Ilustrada Componente a analizar: Cultural Elaboró: María Guadalupe Guevara Galván </vt:lpstr>
      <vt:lpstr>Contexto</vt:lpstr>
      <vt:lpstr>Componente economico</vt:lpstr>
      <vt:lpstr>COMPONENTE SOCIAL</vt:lpstr>
      <vt:lpstr>COMPONENTE POLITICO</vt:lpstr>
      <vt:lpstr>COMPONENTE CULTURAL</vt:lpstr>
      <vt:lpstr>COMPONENTE NATURAL</vt:lpstr>
      <vt:lpstr>CENTRO DE TRABAJO ESC. PRIMARIA “DR. JOSE MARIA LUIS MORA” COMUNIDAD: EMPALME ESCOBEDO                    TURNO MATUTINO</vt:lpstr>
      <vt:lpstr>SU HISTORIA</vt:lpstr>
      <vt:lpstr>Docentes que laboraban.</vt:lpstr>
      <vt:lpstr>Diapositiva 11</vt:lpstr>
      <vt:lpstr>Directores </vt:lpstr>
      <vt:lpstr>directores</vt:lpstr>
      <vt:lpstr>¿cómo era antes? </vt:lpstr>
      <vt:lpstr>¿Cómo era antes?</vt:lpstr>
      <vt:lpstr>¿Cómo es actualmente?</vt:lpstr>
      <vt:lpstr>¿Cómo es actualmente?</vt:lpstr>
      <vt:lpstr>¿Cómo es actualmente?</vt:lpstr>
      <vt:lpstr>Espacio geográfico a analizar “CULTURAL”</vt:lpstr>
      <vt:lpstr>Aspecto Cultural</vt:lpstr>
      <vt:lpstr>Aspecto Cultural</vt:lpstr>
      <vt:lpstr>Aspecto Cultural</vt:lpstr>
      <vt:lpstr>Aspecto Cultural</vt:lpstr>
      <vt:lpstr>Actividades que se han realizado</vt:lpstr>
      <vt:lpstr>Actividades que se han realizado</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PRIMARIA  “Dr. José María Luis Mora” Crónica Ilustrada Componente a analizar: Cultural Elaboró: María Guadalupe Guevara Galván</dc:title>
  <dc:creator>jairo</dc:creator>
  <cp:lastModifiedBy>jairo</cp:lastModifiedBy>
  <cp:revision>11</cp:revision>
  <dcterms:created xsi:type="dcterms:W3CDTF">2013-05-26T18:07:35Z</dcterms:created>
  <dcterms:modified xsi:type="dcterms:W3CDTF">2013-05-26T19:55:38Z</dcterms:modified>
</cp:coreProperties>
</file>